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sldIdLst>
    <p:sldId id="256" r:id="rId2"/>
    <p:sldId id="4235" r:id="rId3"/>
    <p:sldId id="4249" r:id="rId4"/>
    <p:sldId id="4248" r:id="rId5"/>
    <p:sldId id="4237" r:id="rId6"/>
    <p:sldId id="4239" r:id="rId7"/>
    <p:sldId id="4240" r:id="rId8"/>
    <p:sldId id="4241" r:id="rId9"/>
    <p:sldId id="4243" r:id="rId10"/>
    <p:sldId id="4247" r:id="rId11"/>
    <p:sldId id="4244" r:id="rId12"/>
    <p:sldId id="4245" r:id="rId13"/>
    <p:sldId id="4246" r:id="rId14"/>
    <p:sldId id="412" r:id="rId15"/>
    <p:sldId id="424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2197" autoAdjust="0"/>
  </p:normalViewPr>
  <p:slideViewPr>
    <p:cSldViewPr snapToGrid="0">
      <p:cViewPr varScale="1">
        <p:scale>
          <a:sx n="49" d="100"/>
          <a:sy n="49" d="100"/>
        </p:scale>
        <p:origin x="3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84D17-C974-4145-8073-F67FEA4402D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38770-B1BC-4BF2-954B-DB3F25A67C0D}">
      <dgm:prSet phldrT="[Text]"/>
      <dgm:spPr/>
      <dgm:t>
        <a:bodyPr/>
        <a:lstStyle/>
        <a:p>
          <a:r>
            <a:rPr lang="en-US" dirty="0"/>
            <a:t>Identify the OHS Hazards</a:t>
          </a:r>
        </a:p>
      </dgm:t>
    </dgm:pt>
    <dgm:pt modelId="{CB23747E-45BC-4364-AC9B-1D3B9AE53926}" type="parTrans" cxnId="{9567CD45-21DC-42C9-8D56-B8ACCCEC8293}">
      <dgm:prSet/>
      <dgm:spPr/>
      <dgm:t>
        <a:bodyPr/>
        <a:lstStyle/>
        <a:p>
          <a:endParaRPr lang="en-US"/>
        </a:p>
      </dgm:t>
    </dgm:pt>
    <dgm:pt modelId="{BDDA36A8-1DA6-4BDE-9C90-ECCEF4414EF1}" type="sibTrans" cxnId="{9567CD45-21DC-42C9-8D56-B8ACCCEC8293}">
      <dgm:prSet/>
      <dgm:spPr/>
      <dgm:t>
        <a:bodyPr/>
        <a:lstStyle/>
        <a:p>
          <a:endParaRPr lang="en-US"/>
        </a:p>
      </dgm:t>
    </dgm:pt>
    <dgm:pt modelId="{9920FD42-4EB6-4298-9978-C3C5A9F6B646}">
      <dgm:prSet phldrT="[Text]"/>
      <dgm:spPr/>
      <dgm:t>
        <a:bodyPr/>
        <a:lstStyle/>
        <a:p>
          <a:r>
            <a:rPr lang="en-US" dirty="0"/>
            <a:t>Structure the problem</a:t>
          </a:r>
        </a:p>
      </dgm:t>
    </dgm:pt>
    <dgm:pt modelId="{59FACCBB-A541-4507-A189-089D3C9A7D72}" type="parTrans" cxnId="{05435E49-CD7B-432B-BD38-6348631FDC11}">
      <dgm:prSet/>
      <dgm:spPr/>
      <dgm:t>
        <a:bodyPr/>
        <a:lstStyle/>
        <a:p>
          <a:endParaRPr lang="en-US"/>
        </a:p>
      </dgm:t>
    </dgm:pt>
    <dgm:pt modelId="{0AD268DC-7C81-4F12-BA0A-BA0DAEE4BC64}" type="sibTrans" cxnId="{05435E49-CD7B-432B-BD38-6348631FDC11}">
      <dgm:prSet/>
      <dgm:spPr/>
      <dgm:t>
        <a:bodyPr/>
        <a:lstStyle/>
        <a:p>
          <a:endParaRPr lang="en-US"/>
        </a:p>
      </dgm:t>
    </dgm:pt>
    <dgm:pt modelId="{90623510-51C3-44B5-89EB-84D1388B867C}">
      <dgm:prSet phldrT="[Text]"/>
      <dgm:spPr/>
      <dgm:t>
        <a:bodyPr/>
        <a:lstStyle/>
        <a:p>
          <a:r>
            <a:rPr lang="en-US" dirty="0"/>
            <a:t>Look for possible solution</a:t>
          </a:r>
        </a:p>
      </dgm:t>
    </dgm:pt>
    <dgm:pt modelId="{F75ADAB0-8B4A-49DC-AA76-52D018C89C42}" type="parTrans" cxnId="{6E63D9BD-5F58-470E-9FFB-4463F7DE0B61}">
      <dgm:prSet/>
      <dgm:spPr/>
      <dgm:t>
        <a:bodyPr/>
        <a:lstStyle/>
        <a:p>
          <a:endParaRPr lang="en-US"/>
        </a:p>
      </dgm:t>
    </dgm:pt>
    <dgm:pt modelId="{C8A337DD-10E7-48F7-ACC5-72A77118E01C}" type="sibTrans" cxnId="{6E63D9BD-5F58-470E-9FFB-4463F7DE0B61}">
      <dgm:prSet/>
      <dgm:spPr/>
      <dgm:t>
        <a:bodyPr/>
        <a:lstStyle/>
        <a:p>
          <a:endParaRPr lang="en-US"/>
        </a:p>
      </dgm:t>
    </dgm:pt>
    <dgm:pt modelId="{3B6B6255-B9B9-4739-8B42-54372A812CA9}">
      <dgm:prSet phldrT="[Text]"/>
      <dgm:spPr/>
      <dgm:t>
        <a:bodyPr/>
        <a:lstStyle/>
        <a:p>
          <a:r>
            <a:rPr lang="en-US" dirty="0"/>
            <a:t>Making decision </a:t>
          </a:r>
        </a:p>
      </dgm:t>
    </dgm:pt>
    <dgm:pt modelId="{8AC8DE47-E4C8-4072-A89F-A11E56E3FEFC}" type="parTrans" cxnId="{BFFFAFBA-BED9-4EF5-92F7-891E1624278C}">
      <dgm:prSet/>
      <dgm:spPr/>
      <dgm:t>
        <a:bodyPr/>
        <a:lstStyle/>
        <a:p>
          <a:endParaRPr lang="en-US"/>
        </a:p>
      </dgm:t>
    </dgm:pt>
    <dgm:pt modelId="{FF766935-FA59-4145-918B-F0D3951F7D58}" type="sibTrans" cxnId="{BFFFAFBA-BED9-4EF5-92F7-891E1624278C}">
      <dgm:prSet/>
      <dgm:spPr/>
      <dgm:t>
        <a:bodyPr/>
        <a:lstStyle/>
        <a:p>
          <a:endParaRPr lang="en-US"/>
        </a:p>
      </dgm:t>
    </dgm:pt>
    <dgm:pt modelId="{5C2DAB72-4FF4-4E22-A2A2-744D1E30152A}">
      <dgm:prSet phldrT="[Text]" custT="1"/>
      <dgm:spPr/>
      <dgm:t>
        <a:bodyPr/>
        <a:lstStyle/>
        <a:p>
          <a:r>
            <a:rPr lang="en-US" sz="1800" dirty="0"/>
            <a:t>Implement, Monitoring and Feedback</a:t>
          </a:r>
        </a:p>
      </dgm:t>
    </dgm:pt>
    <dgm:pt modelId="{B46764C1-A1D2-4488-ADF7-68C2AC6CA554}" type="parTrans" cxnId="{151509A9-3C40-4D97-BE3C-502A7988AC47}">
      <dgm:prSet/>
      <dgm:spPr/>
      <dgm:t>
        <a:bodyPr/>
        <a:lstStyle/>
        <a:p>
          <a:endParaRPr lang="en-US"/>
        </a:p>
      </dgm:t>
    </dgm:pt>
    <dgm:pt modelId="{5BE9E2A0-E1AD-4A14-817A-1DF91F2021D1}" type="sibTrans" cxnId="{151509A9-3C40-4D97-BE3C-502A7988AC47}">
      <dgm:prSet/>
      <dgm:spPr/>
      <dgm:t>
        <a:bodyPr/>
        <a:lstStyle/>
        <a:p>
          <a:endParaRPr lang="en-US"/>
        </a:p>
      </dgm:t>
    </dgm:pt>
    <dgm:pt modelId="{FFCE4476-4B02-4423-B9BF-FB6C5AC6821C}" type="pres">
      <dgm:prSet presAssocID="{66184D17-C974-4145-8073-F67FEA4402D5}" presName="linear" presStyleCnt="0">
        <dgm:presLayoutVars>
          <dgm:dir/>
          <dgm:resizeHandles val="exact"/>
        </dgm:presLayoutVars>
      </dgm:prSet>
      <dgm:spPr/>
    </dgm:pt>
    <dgm:pt modelId="{3A830528-3273-4066-BA61-1CB20C0B15F3}" type="pres">
      <dgm:prSet presAssocID="{B2A38770-B1BC-4BF2-954B-DB3F25A67C0D}" presName="comp" presStyleCnt="0"/>
      <dgm:spPr/>
    </dgm:pt>
    <dgm:pt modelId="{49F65214-0A12-422D-BA87-0DD93205BC79}" type="pres">
      <dgm:prSet presAssocID="{B2A38770-B1BC-4BF2-954B-DB3F25A67C0D}" presName="box" presStyleLbl="node1" presStyleIdx="0" presStyleCnt="5" custScaleX="55394" custScaleY="193047" custLinFactNeighborX="-1021" custLinFactNeighborY="-23734"/>
      <dgm:spPr>
        <a:prstGeom prst="leftArrow">
          <a:avLst/>
        </a:prstGeom>
      </dgm:spPr>
    </dgm:pt>
    <dgm:pt modelId="{BA7C9051-C207-4655-8529-2A527A17C458}" type="pres">
      <dgm:prSet presAssocID="{B2A38770-B1BC-4BF2-954B-DB3F25A67C0D}" presName="img" presStyleLbl="fgImgPlace1" presStyleIdx="0" presStyleCnt="5" custScaleY="207063" custLinFactNeighborX="-4302" custLinFactNeighborY="81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>
          <a:solidFill>
            <a:schemeClr val="accent1"/>
          </a:solidFill>
        </a:ln>
      </dgm:spPr>
    </dgm:pt>
    <dgm:pt modelId="{E3CFE587-B455-4B0B-8605-6E3589A17A2A}" type="pres">
      <dgm:prSet presAssocID="{B2A38770-B1BC-4BF2-954B-DB3F25A67C0D}" presName="text" presStyleLbl="node1" presStyleIdx="0" presStyleCnt="5">
        <dgm:presLayoutVars>
          <dgm:bulletEnabled val="1"/>
        </dgm:presLayoutVars>
      </dgm:prSet>
      <dgm:spPr/>
    </dgm:pt>
    <dgm:pt modelId="{B1459EB3-D2D7-4617-800E-4888821457AF}" type="pres">
      <dgm:prSet presAssocID="{BDDA36A8-1DA6-4BDE-9C90-ECCEF4414EF1}" presName="spacer" presStyleCnt="0"/>
      <dgm:spPr/>
    </dgm:pt>
    <dgm:pt modelId="{16E1F41E-C499-40A0-AF47-350D73E43CB8}" type="pres">
      <dgm:prSet presAssocID="{9920FD42-4EB6-4298-9978-C3C5A9F6B646}" presName="comp" presStyleCnt="0"/>
      <dgm:spPr/>
    </dgm:pt>
    <dgm:pt modelId="{9ED0AB5F-0AE6-41BD-86C7-EE38B4E82226}" type="pres">
      <dgm:prSet presAssocID="{9920FD42-4EB6-4298-9978-C3C5A9F6B646}" presName="box" presStyleLbl="node1" presStyleIdx="1" presStyleCnt="5" custScaleX="55394" custScaleY="193047" custLinFactNeighborX="-1021" custLinFactNeighborY="-14978"/>
      <dgm:spPr>
        <a:prstGeom prst="leftArrow">
          <a:avLst/>
        </a:prstGeom>
      </dgm:spPr>
    </dgm:pt>
    <dgm:pt modelId="{52B851BB-D1A3-4DA5-A77F-61C39752A0F5}" type="pres">
      <dgm:prSet presAssocID="{9920FD42-4EB6-4298-9978-C3C5A9F6B646}" presName="img" presStyleLbl="fgImgPlace1" presStyleIdx="1" presStyleCnt="5" custScaleX="106360" custScaleY="1850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>
          <a:solidFill>
            <a:schemeClr val="accent1"/>
          </a:solidFill>
        </a:ln>
      </dgm:spPr>
    </dgm:pt>
    <dgm:pt modelId="{68C2A603-5606-4E20-9CB4-E3FEA3099C14}" type="pres">
      <dgm:prSet presAssocID="{9920FD42-4EB6-4298-9978-C3C5A9F6B646}" presName="text" presStyleLbl="node1" presStyleIdx="1" presStyleCnt="5">
        <dgm:presLayoutVars>
          <dgm:bulletEnabled val="1"/>
        </dgm:presLayoutVars>
      </dgm:prSet>
      <dgm:spPr/>
    </dgm:pt>
    <dgm:pt modelId="{845CFA1E-D05C-4FB7-B6F1-16254AB3BBA3}" type="pres">
      <dgm:prSet presAssocID="{0AD268DC-7C81-4F12-BA0A-BA0DAEE4BC64}" presName="spacer" presStyleCnt="0"/>
      <dgm:spPr/>
    </dgm:pt>
    <dgm:pt modelId="{FEAB0B5D-0EAD-4B08-9833-ED0DE045512D}" type="pres">
      <dgm:prSet presAssocID="{90623510-51C3-44B5-89EB-84D1388B867C}" presName="comp" presStyleCnt="0"/>
      <dgm:spPr/>
    </dgm:pt>
    <dgm:pt modelId="{8E1861DE-18F6-4CCB-BE03-FEF75902AA17}" type="pres">
      <dgm:prSet presAssocID="{90623510-51C3-44B5-89EB-84D1388B867C}" presName="box" presStyleLbl="node1" presStyleIdx="2" presStyleCnt="5" custScaleX="55394" custScaleY="193047" custLinFactNeighborX="-1021" custLinFactNeighborY="-23734"/>
      <dgm:spPr>
        <a:prstGeom prst="leftArrow">
          <a:avLst/>
        </a:prstGeom>
      </dgm:spPr>
    </dgm:pt>
    <dgm:pt modelId="{F1CDDE1E-98BE-423D-81B2-9336E06C6DCE}" type="pres">
      <dgm:prSet presAssocID="{90623510-51C3-44B5-89EB-84D1388B867C}" presName="img" presStyleLbl="fgImgPlace1" presStyleIdx="2" presStyleCnt="5" custScaleY="191550"/>
      <dgm:spPr>
        <a:blipFill>
          <a:blip xmlns:r="http://schemas.openxmlformats.org/officeDocument/2006/relationships" r:embed="rId3"/>
          <a:srcRect/>
          <a:stretch>
            <a:fillRect t="-46000" b="-46000"/>
          </a:stretch>
        </a:blipFill>
        <a:ln>
          <a:solidFill>
            <a:schemeClr val="accent1"/>
          </a:solidFill>
        </a:ln>
      </dgm:spPr>
    </dgm:pt>
    <dgm:pt modelId="{C3DF98E9-5998-4417-B69E-635249BE61D2}" type="pres">
      <dgm:prSet presAssocID="{90623510-51C3-44B5-89EB-84D1388B867C}" presName="text" presStyleLbl="node1" presStyleIdx="2" presStyleCnt="5">
        <dgm:presLayoutVars>
          <dgm:bulletEnabled val="1"/>
        </dgm:presLayoutVars>
      </dgm:prSet>
      <dgm:spPr/>
    </dgm:pt>
    <dgm:pt modelId="{2A7B84EE-69C2-4F77-A5A1-A55FFCA5FE0C}" type="pres">
      <dgm:prSet presAssocID="{C8A337DD-10E7-48F7-ACC5-72A77118E01C}" presName="spacer" presStyleCnt="0"/>
      <dgm:spPr/>
    </dgm:pt>
    <dgm:pt modelId="{A701B797-9ECE-4A29-A32D-01686DC18BC8}" type="pres">
      <dgm:prSet presAssocID="{3B6B6255-B9B9-4739-8B42-54372A812CA9}" presName="comp" presStyleCnt="0"/>
      <dgm:spPr/>
    </dgm:pt>
    <dgm:pt modelId="{1FF36AA7-7442-4C5F-AD58-E2F96125A3A9}" type="pres">
      <dgm:prSet presAssocID="{3B6B6255-B9B9-4739-8B42-54372A812CA9}" presName="box" presStyleLbl="node1" presStyleIdx="3" presStyleCnt="5" custScaleX="55394" custScaleY="193047" custLinFactNeighborX="-1021" custLinFactNeighborY="-23734"/>
      <dgm:spPr>
        <a:prstGeom prst="leftArrow">
          <a:avLst/>
        </a:prstGeom>
      </dgm:spPr>
    </dgm:pt>
    <dgm:pt modelId="{79ECFC55-A7C6-4547-80CE-8FB31F0C601F}" type="pres">
      <dgm:prSet presAssocID="{3B6B6255-B9B9-4739-8B42-54372A812CA9}" presName="img" presStyleLbl="fgImgPlace1" presStyleIdx="3" presStyleCnt="5" custScaleY="20115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>
          <a:solidFill>
            <a:schemeClr val="accent1"/>
          </a:solidFill>
        </a:ln>
      </dgm:spPr>
    </dgm:pt>
    <dgm:pt modelId="{25363EB5-4468-41DD-A69F-8926EA7D4B5D}" type="pres">
      <dgm:prSet presAssocID="{3B6B6255-B9B9-4739-8B42-54372A812CA9}" presName="text" presStyleLbl="node1" presStyleIdx="3" presStyleCnt="5">
        <dgm:presLayoutVars>
          <dgm:bulletEnabled val="1"/>
        </dgm:presLayoutVars>
      </dgm:prSet>
      <dgm:spPr/>
    </dgm:pt>
    <dgm:pt modelId="{94B6839D-91C4-485E-877D-BE93FC1B675C}" type="pres">
      <dgm:prSet presAssocID="{FF766935-FA59-4145-918B-F0D3951F7D58}" presName="spacer" presStyleCnt="0"/>
      <dgm:spPr/>
    </dgm:pt>
    <dgm:pt modelId="{DCA19B0D-8EFF-4817-850E-470803AB77D0}" type="pres">
      <dgm:prSet presAssocID="{5C2DAB72-4FF4-4E22-A2A2-744D1E30152A}" presName="comp" presStyleCnt="0"/>
      <dgm:spPr/>
    </dgm:pt>
    <dgm:pt modelId="{F8931E16-C659-4617-B07E-5614B7C60EFA}" type="pres">
      <dgm:prSet presAssocID="{5C2DAB72-4FF4-4E22-A2A2-744D1E30152A}" presName="box" presStyleLbl="node1" presStyleIdx="4" presStyleCnt="5" custScaleX="55296" custScaleY="193047" custLinFactNeighborX="-1021" custLinFactNeighborY="-23734"/>
      <dgm:spPr>
        <a:prstGeom prst="leftArrow">
          <a:avLst/>
        </a:prstGeom>
      </dgm:spPr>
    </dgm:pt>
    <dgm:pt modelId="{3085D6CC-983D-4A8F-940D-3147F9322EFA}" type="pres">
      <dgm:prSet presAssocID="{5C2DAB72-4FF4-4E22-A2A2-744D1E30152A}" presName="img" presStyleLbl="fgImgPlace1" presStyleIdx="4" presStyleCnt="5" custScaleY="20002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>
          <a:solidFill>
            <a:schemeClr val="accent1"/>
          </a:solidFill>
        </a:ln>
      </dgm:spPr>
    </dgm:pt>
    <dgm:pt modelId="{3C401157-3254-45F1-8BD9-121FD7ED67F9}" type="pres">
      <dgm:prSet presAssocID="{5C2DAB72-4FF4-4E22-A2A2-744D1E30152A}" presName="text" presStyleLbl="node1" presStyleIdx="4" presStyleCnt="5">
        <dgm:presLayoutVars>
          <dgm:bulletEnabled val="1"/>
        </dgm:presLayoutVars>
      </dgm:prSet>
      <dgm:spPr/>
    </dgm:pt>
  </dgm:ptLst>
  <dgm:cxnLst>
    <dgm:cxn modelId="{F2614D02-AE44-4D7D-B472-BC77039FCC6D}" type="presOf" srcId="{B2A38770-B1BC-4BF2-954B-DB3F25A67C0D}" destId="{E3CFE587-B455-4B0B-8605-6E3589A17A2A}" srcOrd="1" destOrd="0" presId="urn:microsoft.com/office/officeart/2005/8/layout/vList4"/>
    <dgm:cxn modelId="{18E12D5D-89D6-4168-8236-20057BAA1D62}" type="presOf" srcId="{3B6B6255-B9B9-4739-8B42-54372A812CA9}" destId="{1FF36AA7-7442-4C5F-AD58-E2F96125A3A9}" srcOrd="0" destOrd="0" presId="urn:microsoft.com/office/officeart/2005/8/layout/vList4"/>
    <dgm:cxn modelId="{3A4A715D-7FD2-4D27-98AF-DEF6E6AEC784}" type="presOf" srcId="{90623510-51C3-44B5-89EB-84D1388B867C}" destId="{8E1861DE-18F6-4CCB-BE03-FEF75902AA17}" srcOrd="0" destOrd="0" presId="urn:microsoft.com/office/officeart/2005/8/layout/vList4"/>
    <dgm:cxn modelId="{9567CD45-21DC-42C9-8D56-B8ACCCEC8293}" srcId="{66184D17-C974-4145-8073-F67FEA4402D5}" destId="{B2A38770-B1BC-4BF2-954B-DB3F25A67C0D}" srcOrd="0" destOrd="0" parTransId="{CB23747E-45BC-4364-AC9B-1D3B9AE53926}" sibTransId="{BDDA36A8-1DA6-4BDE-9C90-ECCEF4414EF1}"/>
    <dgm:cxn modelId="{05435E49-CD7B-432B-BD38-6348631FDC11}" srcId="{66184D17-C974-4145-8073-F67FEA4402D5}" destId="{9920FD42-4EB6-4298-9978-C3C5A9F6B646}" srcOrd="1" destOrd="0" parTransId="{59FACCBB-A541-4507-A189-089D3C9A7D72}" sibTransId="{0AD268DC-7C81-4F12-BA0A-BA0DAEE4BC64}"/>
    <dgm:cxn modelId="{0A7F4680-DF3D-4387-9B94-A9A9B03CC85B}" type="presOf" srcId="{90623510-51C3-44B5-89EB-84D1388B867C}" destId="{C3DF98E9-5998-4417-B69E-635249BE61D2}" srcOrd="1" destOrd="0" presId="urn:microsoft.com/office/officeart/2005/8/layout/vList4"/>
    <dgm:cxn modelId="{151509A9-3C40-4D97-BE3C-502A7988AC47}" srcId="{66184D17-C974-4145-8073-F67FEA4402D5}" destId="{5C2DAB72-4FF4-4E22-A2A2-744D1E30152A}" srcOrd="4" destOrd="0" parTransId="{B46764C1-A1D2-4488-ADF7-68C2AC6CA554}" sibTransId="{5BE9E2A0-E1AD-4A14-817A-1DF91F2021D1}"/>
    <dgm:cxn modelId="{522319B1-1304-4760-9EEF-E747D9C72A89}" type="presOf" srcId="{5C2DAB72-4FF4-4E22-A2A2-744D1E30152A}" destId="{F8931E16-C659-4617-B07E-5614B7C60EFA}" srcOrd="0" destOrd="0" presId="urn:microsoft.com/office/officeart/2005/8/layout/vList4"/>
    <dgm:cxn modelId="{84BFAEB4-4621-4AEB-8E88-29E2A2074F08}" type="presOf" srcId="{9920FD42-4EB6-4298-9978-C3C5A9F6B646}" destId="{68C2A603-5606-4E20-9CB4-E3FEA3099C14}" srcOrd="1" destOrd="0" presId="urn:microsoft.com/office/officeart/2005/8/layout/vList4"/>
    <dgm:cxn modelId="{BFFFAFBA-BED9-4EF5-92F7-891E1624278C}" srcId="{66184D17-C974-4145-8073-F67FEA4402D5}" destId="{3B6B6255-B9B9-4739-8B42-54372A812CA9}" srcOrd="3" destOrd="0" parTransId="{8AC8DE47-E4C8-4072-A89F-A11E56E3FEFC}" sibTransId="{FF766935-FA59-4145-918B-F0D3951F7D58}"/>
    <dgm:cxn modelId="{6E63D9BD-5F58-470E-9FFB-4463F7DE0B61}" srcId="{66184D17-C974-4145-8073-F67FEA4402D5}" destId="{90623510-51C3-44B5-89EB-84D1388B867C}" srcOrd="2" destOrd="0" parTransId="{F75ADAB0-8B4A-49DC-AA76-52D018C89C42}" sibTransId="{C8A337DD-10E7-48F7-ACC5-72A77118E01C}"/>
    <dgm:cxn modelId="{839695BE-E987-4E21-B1BE-5241688B1B35}" type="presOf" srcId="{B2A38770-B1BC-4BF2-954B-DB3F25A67C0D}" destId="{49F65214-0A12-422D-BA87-0DD93205BC79}" srcOrd="0" destOrd="0" presId="urn:microsoft.com/office/officeart/2005/8/layout/vList4"/>
    <dgm:cxn modelId="{5FD30ACD-43E1-4900-A23F-4B3A9D1A4B88}" type="presOf" srcId="{9920FD42-4EB6-4298-9978-C3C5A9F6B646}" destId="{9ED0AB5F-0AE6-41BD-86C7-EE38B4E82226}" srcOrd="0" destOrd="0" presId="urn:microsoft.com/office/officeart/2005/8/layout/vList4"/>
    <dgm:cxn modelId="{68B6F0CF-1582-4B4A-BC56-1892F42E1223}" type="presOf" srcId="{5C2DAB72-4FF4-4E22-A2A2-744D1E30152A}" destId="{3C401157-3254-45F1-8BD9-121FD7ED67F9}" srcOrd="1" destOrd="0" presId="urn:microsoft.com/office/officeart/2005/8/layout/vList4"/>
    <dgm:cxn modelId="{ECD608DC-7B27-4960-A9AE-07924135C3A4}" type="presOf" srcId="{3B6B6255-B9B9-4739-8B42-54372A812CA9}" destId="{25363EB5-4468-41DD-A69F-8926EA7D4B5D}" srcOrd="1" destOrd="0" presId="urn:microsoft.com/office/officeart/2005/8/layout/vList4"/>
    <dgm:cxn modelId="{9FF6D8E5-82BE-4B77-96E1-86543B5847E4}" type="presOf" srcId="{66184D17-C974-4145-8073-F67FEA4402D5}" destId="{FFCE4476-4B02-4423-B9BF-FB6C5AC6821C}" srcOrd="0" destOrd="0" presId="urn:microsoft.com/office/officeart/2005/8/layout/vList4"/>
    <dgm:cxn modelId="{1B42159A-35B9-4AF4-B91A-46B461A73835}" type="presParOf" srcId="{FFCE4476-4B02-4423-B9BF-FB6C5AC6821C}" destId="{3A830528-3273-4066-BA61-1CB20C0B15F3}" srcOrd="0" destOrd="0" presId="urn:microsoft.com/office/officeart/2005/8/layout/vList4"/>
    <dgm:cxn modelId="{D6FF3662-F839-4E02-98DD-27FF0D0E0603}" type="presParOf" srcId="{3A830528-3273-4066-BA61-1CB20C0B15F3}" destId="{49F65214-0A12-422D-BA87-0DD93205BC79}" srcOrd="0" destOrd="0" presId="urn:microsoft.com/office/officeart/2005/8/layout/vList4"/>
    <dgm:cxn modelId="{E0B6B732-9FD6-45AA-A95F-E793BE9C3150}" type="presParOf" srcId="{3A830528-3273-4066-BA61-1CB20C0B15F3}" destId="{BA7C9051-C207-4655-8529-2A527A17C458}" srcOrd="1" destOrd="0" presId="urn:microsoft.com/office/officeart/2005/8/layout/vList4"/>
    <dgm:cxn modelId="{A0C20B04-0E15-4708-B8D2-DAA77C3DC78E}" type="presParOf" srcId="{3A830528-3273-4066-BA61-1CB20C0B15F3}" destId="{E3CFE587-B455-4B0B-8605-6E3589A17A2A}" srcOrd="2" destOrd="0" presId="urn:microsoft.com/office/officeart/2005/8/layout/vList4"/>
    <dgm:cxn modelId="{291E8669-CEFF-4E79-8FCA-3210974C8B43}" type="presParOf" srcId="{FFCE4476-4B02-4423-B9BF-FB6C5AC6821C}" destId="{B1459EB3-D2D7-4617-800E-4888821457AF}" srcOrd="1" destOrd="0" presId="urn:microsoft.com/office/officeart/2005/8/layout/vList4"/>
    <dgm:cxn modelId="{948B431A-EC39-4080-A09C-C63AA66E2B00}" type="presParOf" srcId="{FFCE4476-4B02-4423-B9BF-FB6C5AC6821C}" destId="{16E1F41E-C499-40A0-AF47-350D73E43CB8}" srcOrd="2" destOrd="0" presId="urn:microsoft.com/office/officeart/2005/8/layout/vList4"/>
    <dgm:cxn modelId="{127B4BE2-82F8-4C61-AA7C-8619DFDDA726}" type="presParOf" srcId="{16E1F41E-C499-40A0-AF47-350D73E43CB8}" destId="{9ED0AB5F-0AE6-41BD-86C7-EE38B4E82226}" srcOrd="0" destOrd="0" presId="urn:microsoft.com/office/officeart/2005/8/layout/vList4"/>
    <dgm:cxn modelId="{CDAD723C-0BD3-410E-8B1F-D01DA69B702D}" type="presParOf" srcId="{16E1F41E-C499-40A0-AF47-350D73E43CB8}" destId="{52B851BB-D1A3-4DA5-A77F-61C39752A0F5}" srcOrd="1" destOrd="0" presId="urn:microsoft.com/office/officeart/2005/8/layout/vList4"/>
    <dgm:cxn modelId="{6B72BA8D-F5FC-41D9-903E-DAF5C0483BF7}" type="presParOf" srcId="{16E1F41E-C499-40A0-AF47-350D73E43CB8}" destId="{68C2A603-5606-4E20-9CB4-E3FEA3099C14}" srcOrd="2" destOrd="0" presId="urn:microsoft.com/office/officeart/2005/8/layout/vList4"/>
    <dgm:cxn modelId="{EAD9D912-FBB2-44D0-A379-0B65BAA2C5DB}" type="presParOf" srcId="{FFCE4476-4B02-4423-B9BF-FB6C5AC6821C}" destId="{845CFA1E-D05C-4FB7-B6F1-16254AB3BBA3}" srcOrd="3" destOrd="0" presId="urn:microsoft.com/office/officeart/2005/8/layout/vList4"/>
    <dgm:cxn modelId="{6BFAD083-8B44-4D23-B3D8-946DD56A90C9}" type="presParOf" srcId="{FFCE4476-4B02-4423-B9BF-FB6C5AC6821C}" destId="{FEAB0B5D-0EAD-4B08-9833-ED0DE045512D}" srcOrd="4" destOrd="0" presId="urn:microsoft.com/office/officeart/2005/8/layout/vList4"/>
    <dgm:cxn modelId="{F45B0568-FE7A-4D0E-8876-6C7B422A245C}" type="presParOf" srcId="{FEAB0B5D-0EAD-4B08-9833-ED0DE045512D}" destId="{8E1861DE-18F6-4CCB-BE03-FEF75902AA17}" srcOrd="0" destOrd="0" presId="urn:microsoft.com/office/officeart/2005/8/layout/vList4"/>
    <dgm:cxn modelId="{62326FF9-0BFD-475D-92D2-19EEBF4622AF}" type="presParOf" srcId="{FEAB0B5D-0EAD-4B08-9833-ED0DE045512D}" destId="{F1CDDE1E-98BE-423D-81B2-9336E06C6DCE}" srcOrd="1" destOrd="0" presId="urn:microsoft.com/office/officeart/2005/8/layout/vList4"/>
    <dgm:cxn modelId="{B68A8E43-FFFB-4935-B2EF-672614837D92}" type="presParOf" srcId="{FEAB0B5D-0EAD-4B08-9833-ED0DE045512D}" destId="{C3DF98E9-5998-4417-B69E-635249BE61D2}" srcOrd="2" destOrd="0" presId="urn:microsoft.com/office/officeart/2005/8/layout/vList4"/>
    <dgm:cxn modelId="{9E2B0576-E354-4440-A09E-3797D72BA5C3}" type="presParOf" srcId="{FFCE4476-4B02-4423-B9BF-FB6C5AC6821C}" destId="{2A7B84EE-69C2-4F77-A5A1-A55FFCA5FE0C}" srcOrd="5" destOrd="0" presId="urn:microsoft.com/office/officeart/2005/8/layout/vList4"/>
    <dgm:cxn modelId="{96EC41F9-5573-4A62-B1DA-CEE1D33A4679}" type="presParOf" srcId="{FFCE4476-4B02-4423-B9BF-FB6C5AC6821C}" destId="{A701B797-9ECE-4A29-A32D-01686DC18BC8}" srcOrd="6" destOrd="0" presId="urn:microsoft.com/office/officeart/2005/8/layout/vList4"/>
    <dgm:cxn modelId="{3F38548A-2AFB-4569-8D43-5C23B75037C1}" type="presParOf" srcId="{A701B797-9ECE-4A29-A32D-01686DC18BC8}" destId="{1FF36AA7-7442-4C5F-AD58-E2F96125A3A9}" srcOrd="0" destOrd="0" presId="urn:microsoft.com/office/officeart/2005/8/layout/vList4"/>
    <dgm:cxn modelId="{A163A122-3D8E-4519-8D5A-1C58B47974E0}" type="presParOf" srcId="{A701B797-9ECE-4A29-A32D-01686DC18BC8}" destId="{79ECFC55-A7C6-4547-80CE-8FB31F0C601F}" srcOrd="1" destOrd="0" presId="urn:microsoft.com/office/officeart/2005/8/layout/vList4"/>
    <dgm:cxn modelId="{3234C639-5E9B-49BB-B88D-C420D1C2FCC2}" type="presParOf" srcId="{A701B797-9ECE-4A29-A32D-01686DC18BC8}" destId="{25363EB5-4468-41DD-A69F-8926EA7D4B5D}" srcOrd="2" destOrd="0" presId="urn:microsoft.com/office/officeart/2005/8/layout/vList4"/>
    <dgm:cxn modelId="{48B5936D-B6ED-4AB6-8BCF-22C0F27EC7B7}" type="presParOf" srcId="{FFCE4476-4B02-4423-B9BF-FB6C5AC6821C}" destId="{94B6839D-91C4-485E-877D-BE93FC1B675C}" srcOrd="7" destOrd="0" presId="urn:microsoft.com/office/officeart/2005/8/layout/vList4"/>
    <dgm:cxn modelId="{2B315DE6-9698-42E4-A170-C7C864EF2211}" type="presParOf" srcId="{FFCE4476-4B02-4423-B9BF-FB6C5AC6821C}" destId="{DCA19B0D-8EFF-4817-850E-470803AB77D0}" srcOrd="8" destOrd="0" presId="urn:microsoft.com/office/officeart/2005/8/layout/vList4"/>
    <dgm:cxn modelId="{98E6DB15-5EB4-4960-810D-AE615032D8AD}" type="presParOf" srcId="{DCA19B0D-8EFF-4817-850E-470803AB77D0}" destId="{F8931E16-C659-4617-B07E-5614B7C60EFA}" srcOrd="0" destOrd="0" presId="urn:microsoft.com/office/officeart/2005/8/layout/vList4"/>
    <dgm:cxn modelId="{A28E6FB0-AEE7-4E5E-A7F8-369063D31D38}" type="presParOf" srcId="{DCA19B0D-8EFF-4817-850E-470803AB77D0}" destId="{3085D6CC-983D-4A8F-940D-3147F9322EFA}" srcOrd="1" destOrd="0" presId="urn:microsoft.com/office/officeart/2005/8/layout/vList4"/>
    <dgm:cxn modelId="{98301100-0525-43E3-9EB9-384E2EFE0F32}" type="presParOf" srcId="{DCA19B0D-8EFF-4817-850E-470803AB77D0}" destId="{3C401157-3254-45F1-8BD9-121FD7ED67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65214-0A12-422D-BA87-0DD93205BC79}">
      <dsp:nvSpPr>
        <dsp:cNvPr id="0" name=""/>
        <dsp:cNvSpPr/>
      </dsp:nvSpPr>
      <dsp:spPr>
        <a:xfrm>
          <a:off x="2728642" y="0"/>
          <a:ext cx="4702782" cy="959966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Identify the OHS Hazards</a:t>
          </a:r>
        </a:p>
      </dsp:txBody>
      <dsp:txXfrm>
        <a:off x="3696744" y="0"/>
        <a:ext cx="3734679" cy="959966"/>
      </dsp:txXfrm>
    </dsp:sp>
    <dsp:sp modelId="{BA7C9051-C207-4655-8529-2A527A17C458}">
      <dsp:nvSpPr>
        <dsp:cNvPr id="0" name=""/>
        <dsp:cNvSpPr/>
      </dsp:nvSpPr>
      <dsp:spPr>
        <a:xfrm>
          <a:off x="898546" y="100587"/>
          <a:ext cx="1697939" cy="8237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0AB5F-0AE6-41BD-86C7-EE38B4E82226}">
      <dsp:nvSpPr>
        <dsp:cNvPr id="0" name=""/>
        <dsp:cNvSpPr/>
      </dsp:nvSpPr>
      <dsp:spPr>
        <a:xfrm>
          <a:off x="2755639" y="935212"/>
          <a:ext cx="4702782" cy="959966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Structure the problem</a:t>
          </a:r>
        </a:p>
      </dsp:txBody>
      <dsp:txXfrm>
        <a:off x="3723741" y="935212"/>
        <a:ext cx="3734679" cy="959966"/>
      </dsp:txXfrm>
    </dsp:sp>
    <dsp:sp modelId="{52B851BB-D1A3-4DA5-A77F-61C39752A0F5}">
      <dsp:nvSpPr>
        <dsp:cNvPr id="0" name=""/>
        <dsp:cNvSpPr/>
      </dsp:nvSpPr>
      <dsp:spPr>
        <a:xfrm>
          <a:off x="944594" y="1121664"/>
          <a:ext cx="1805928" cy="736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861DE-18F6-4CCB-BE03-FEF75902AA17}">
      <dsp:nvSpPr>
        <dsp:cNvPr id="0" name=""/>
        <dsp:cNvSpPr/>
      </dsp:nvSpPr>
      <dsp:spPr>
        <a:xfrm>
          <a:off x="2728642" y="1901365"/>
          <a:ext cx="4702782" cy="959966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Look for possible solution</a:t>
          </a:r>
        </a:p>
      </dsp:txBody>
      <dsp:txXfrm>
        <a:off x="3696744" y="1901365"/>
        <a:ext cx="3734679" cy="959966"/>
      </dsp:txXfrm>
    </dsp:sp>
    <dsp:sp modelId="{F1CDDE1E-98BE-423D-81B2-9336E06C6DCE}">
      <dsp:nvSpPr>
        <dsp:cNvPr id="0" name=""/>
        <dsp:cNvSpPr/>
      </dsp:nvSpPr>
      <dsp:spPr>
        <a:xfrm>
          <a:off x="971592" y="2118362"/>
          <a:ext cx="1697939" cy="7620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46000" b="-46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36AA7-7442-4C5F-AD58-E2F96125A3A9}">
      <dsp:nvSpPr>
        <dsp:cNvPr id="0" name=""/>
        <dsp:cNvSpPr/>
      </dsp:nvSpPr>
      <dsp:spPr>
        <a:xfrm>
          <a:off x="2728642" y="2911059"/>
          <a:ext cx="4702782" cy="959966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Making decision </a:t>
          </a:r>
        </a:p>
      </dsp:txBody>
      <dsp:txXfrm>
        <a:off x="3696744" y="2911059"/>
        <a:ext cx="3734679" cy="959966"/>
      </dsp:txXfrm>
    </dsp:sp>
    <dsp:sp modelId="{79ECFC55-A7C6-4547-80CE-8FB31F0C601F}">
      <dsp:nvSpPr>
        <dsp:cNvPr id="0" name=""/>
        <dsp:cNvSpPr/>
      </dsp:nvSpPr>
      <dsp:spPr>
        <a:xfrm>
          <a:off x="971592" y="3108960"/>
          <a:ext cx="1697939" cy="8002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31E16-C659-4617-B07E-5614B7C60EFA}">
      <dsp:nvSpPr>
        <dsp:cNvPr id="0" name=""/>
        <dsp:cNvSpPr/>
      </dsp:nvSpPr>
      <dsp:spPr>
        <a:xfrm>
          <a:off x="2734881" y="3920753"/>
          <a:ext cx="4694462" cy="959966"/>
        </a:xfrm>
        <a:prstGeom prst="lef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Implement, Monitoring and Feedback</a:t>
          </a:r>
        </a:p>
      </dsp:txBody>
      <dsp:txXfrm>
        <a:off x="3701271" y="3920753"/>
        <a:ext cx="3728072" cy="959966"/>
      </dsp:txXfrm>
    </dsp:sp>
    <dsp:sp modelId="{3085D6CC-983D-4A8F-940D-3147F9322EFA}">
      <dsp:nvSpPr>
        <dsp:cNvPr id="0" name=""/>
        <dsp:cNvSpPr/>
      </dsp:nvSpPr>
      <dsp:spPr>
        <a:xfrm>
          <a:off x="973671" y="4120896"/>
          <a:ext cx="1697939" cy="7957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76720-052C-4098-B20B-C888A6D95FC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9CC6-5A4D-4D7F-9B19-B6EEE451C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2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6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4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E08099-39CE-4A05-B6B9-F5E24251D736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593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E08099-39CE-4A05-B6B9-F5E24251D736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064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E08099-39CE-4A05-B6B9-F5E24251D736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623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E08099-39CE-4A05-B6B9-F5E24251D736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867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E08099-39CE-4A05-B6B9-F5E24251D736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445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9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E9CC6-5A4D-4D7F-9B19-B6EEE451C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7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5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0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6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1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9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457C-619E-4A07-BD5C-07740E2108B5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851CD-4E37-4EC2-A7D4-645C5DFC0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4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whwb.org" TargetMode="External"/><Relationship Id="rId5" Type="http://schemas.openxmlformats.org/officeDocument/2006/relationships/hyperlink" Target="http://www.whwb.org/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ilocis.org/documents/chpt30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hsbok.org.au/wp-content/uploads/2013/12/OHS-BOK-OHS-Risk-and-decision-making-May-2015.pdf?4ddbe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2"/>
            <a:ext cx="1135067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1" y="2624480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5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9" y="133157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1" y="4112081"/>
            <a:ext cx="1186451" cy="1771651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1" y="414512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1" y="4962671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ACB0A2-1284-4255-B57E-B0FD623A1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74" y="1049307"/>
            <a:ext cx="6534926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50"/>
                </a:solidFill>
              </a:rPr>
              <a:t>Occupational Hygiene factors that support decision-making in Occupational Safety and Health Management.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1363CE-9F9A-4169-A254-71F878A49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458" y="4242359"/>
            <a:ext cx="1056495" cy="1597291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5CA55738-28F4-4428-B707-E901663ECBE1}"/>
              </a:ext>
            </a:extLst>
          </p:cNvPr>
          <p:cNvSpPr txBox="1">
            <a:spLocks/>
          </p:cNvSpPr>
          <p:nvPr/>
        </p:nvSpPr>
        <p:spPr>
          <a:xfrm>
            <a:off x="128059" y="5848684"/>
            <a:ext cx="6393815" cy="799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Bayo Awosanya </a:t>
            </a:r>
            <a:r>
              <a:rPr lang="en-US" sz="2700" b="1" dirty="0"/>
              <a:t>CMIOSH, CMFOH</a:t>
            </a:r>
            <a:r>
              <a:rPr lang="en-US" sz="4000" dirty="0"/>
              <a:t>. </a:t>
            </a:r>
          </a:p>
          <a:p>
            <a:r>
              <a:rPr lang="en-US" sz="2400" dirty="0"/>
              <a:t>Project HSSE Advisor/Occupational Hygienist &amp; Trustee World Health Without Border WHWB, UK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217FA-789C-47D4-8128-74D912ACF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97" y="2987880"/>
            <a:ext cx="1177834" cy="8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11730568" cy="524805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Structure an Document it – The role of Risk Assessment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71A2366-E996-436B-BAE8-DE6AD051E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53514"/>
            <a:ext cx="2740277" cy="29282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6AC0133-1E79-4E8C-B9EA-1E0D37639E2E}"/>
              </a:ext>
            </a:extLst>
          </p:cNvPr>
          <p:cNvSpPr txBox="1">
            <a:spLocks noChangeArrowheads="1"/>
          </p:cNvSpPr>
          <p:nvPr/>
        </p:nvSpPr>
        <p:spPr>
          <a:xfrm>
            <a:off x="3065992" y="1655805"/>
            <a:ext cx="8116871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Risk Assessment, documenting risk hazard profile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Relationship between hazards and exposure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Structuring the problem is all about gaining more information about the problem and increasing its understanding.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This means, observe the nature of the problem, collect more details and getting a clear picture of the problem</a:t>
            </a:r>
          </a:p>
          <a:p>
            <a:pPr marL="914377" lvl="2" indent="0">
              <a:buNone/>
            </a:pPr>
            <a:endParaRPr lang="en-US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5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5495731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Creating the solution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4B8EF6F0-29B1-4D98-8523-E0AFE0E64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4871"/>
            <a:ext cx="3637059" cy="291254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9850DDA-049F-4E07-8B21-1A847617E712}"/>
              </a:ext>
            </a:extLst>
          </p:cNvPr>
          <p:cNvSpPr txBox="1">
            <a:spLocks noChangeArrowheads="1"/>
          </p:cNvSpPr>
          <p:nvPr/>
        </p:nvSpPr>
        <p:spPr>
          <a:xfrm>
            <a:off x="3795041" y="2054871"/>
            <a:ext cx="8396958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Expertise comes into place. If you do not have Occupational Hygiene competence, you can seek support.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Examples 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Use of expertise in assessing chair in  the purchase of office chairs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Collecting data of crew changes of personnel which informs decision to manage fatigue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Advice on specification for RPE </a:t>
            </a:r>
            <a:r>
              <a:rPr lang="en-US" sz="1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programme</a:t>
            </a:r>
            <a:endParaRPr lang="en-US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Monitoring of noise levels for Hearing Conservation </a:t>
            </a:r>
            <a:r>
              <a:rPr lang="en-US" sz="19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Programme</a:t>
            </a:r>
            <a:endParaRPr lang="en-US" sz="1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1900" dirty="0">
                <a:solidFill>
                  <a:srgbClr val="002060"/>
                </a:solidFill>
                <a:latin typeface="Century Gothic" panose="020B0502020202020204" pitchFamily="34" charset="0"/>
              </a:rPr>
              <a:t>Assessment of chemical exposure for PPE Clothing.</a:t>
            </a:r>
          </a:p>
          <a:p>
            <a:pPr marL="914377" lvl="2" indent="0">
              <a:buNone/>
            </a:pPr>
            <a:endParaRPr lang="en-US" sz="23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21F7EB-C56F-4A42-9DD6-C29EF72FFC58}"/>
              </a:ext>
            </a:extLst>
          </p:cNvPr>
          <p:cNvCxnSpPr>
            <a:cxnSpLocks/>
          </p:cNvCxnSpPr>
          <p:nvPr/>
        </p:nvCxnSpPr>
        <p:spPr>
          <a:xfrm>
            <a:off x="5115697" y="1779825"/>
            <a:ext cx="6931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C444FD-C885-4A15-9CF3-D4CD80E073D8}"/>
              </a:ext>
            </a:extLst>
          </p:cNvPr>
          <p:cNvCxnSpPr>
            <a:cxnSpLocks/>
          </p:cNvCxnSpPr>
          <p:nvPr/>
        </p:nvCxnSpPr>
        <p:spPr>
          <a:xfrm>
            <a:off x="4847750" y="5978068"/>
            <a:ext cx="7199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3569AC-D2BA-4F92-8000-686C281F84A1}"/>
              </a:ext>
            </a:extLst>
          </p:cNvPr>
          <p:cNvCxnSpPr>
            <a:cxnSpLocks/>
          </p:cNvCxnSpPr>
          <p:nvPr/>
        </p:nvCxnSpPr>
        <p:spPr>
          <a:xfrm flipV="1">
            <a:off x="12047404" y="1779825"/>
            <a:ext cx="0" cy="4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86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5495731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Decision Making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0B3B612-B2DA-4395-BC29-5C63A839D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9918"/>
            <a:ext cx="3155502" cy="31381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139A361-38FF-45ED-82E4-8440B7BF1C66}"/>
              </a:ext>
            </a:extLst>
          </p:cNvPr>
          <p:cNvSpPr txBox="1">
            <a:spLocks noChangeArrowheads="1"/>
          </p:cNvSpPr>
          <p:nvPr/>
        </p:nvSpPr>
        <p:spPr>
          <a:xfrm>
            <a:off x="3350199" y="1185558"/>
            <a:ext cx="8116871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Risk-related decisions of interest to the OHS professional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Strategic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Tactical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Operational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Contingency . Example COVID-19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Look at each potential solution and carefully </a:t>
            </a:r>
            <a:r>
              <a:rPr lang="en-US" sz="2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analyse</a:t>
            </a: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 i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Hierarchy of Control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Demonstrate ALARP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Watch for Danger of Decision Making (Delay)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Potential loss of opportunity</a:t>
            </a:r>
            <a:endParaRPr lang="en-US" sz="23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1F24D8-414E-4FF1-96C8-FDA0C927B98C}"/>
              </a:ext>
            </a:extLst>
          </p:cNvPr>
          <p:cNvCxnSpPr>
            <a:cxnSpLocks/>
          </p:cNvCxnSpPr>
          <p:nvPr/>
        </p:nvCxnSpPr>
        <p:spPr>
          <a:xfrm>
            <a:off x="3553427" y="1048083"/>
            <a:ext cx="7735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10E4C3-8090-43E1-9324-3144309AA2F5}"/>
              </a:ext>
            </a:extLst>
          </p:cNvPr>
          <p:cNvCxnSpPr>
            <a:cxnSpLocks/>
          </p:cNvCxnSpPr>
          <p:nvPr/>
        </p:nvCxnSpPr>
        <p:spPr>
          <a:xfrm>
            <a:off x="3350199" y="6437138"/>
            <a:ext cx="79383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7E5C5F-DAF3-4915-AF27-4D50DC96730E}"/>
              </a:ext>
            </a:extLst>
          </p:cNvPr>
          <p:cNvCxnSpPr>
            <a:cxnSpLocks/>
          </p:cNvCxnSpPr>
          <p:nvPr/>
        </p:nvCxnSpPr>
        <p:spPr>
          <a:xfrm flipV="1">
            <a:off x="11273158" y="1041771"/>
            <a:ext cx="0" cy="5395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4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6856739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Implement, Track, Feedback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A05256-531A-4F19-BC26-16C43429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589"/>
            <a:ext cx="2842054" cy="28420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90E8844-64FF-47BD-80D9-4E87600D8880}"/>
              </a:ext>
            </a:extLst>
          </p:cNvPr>
          <p:cNvSpPr txBox="1">
            <a:spLocks noChangeArrowheads="1"/>
          </p:cNvSpPr>
          <p:nvPr/>
        </p:nvSpPr>
        <p:spPr>
          <a:xfrm>
            <a:off x="4359333" y="2550810"/>
            <a:ext cx="6623222" cy="28420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Implementation means acting on the chosen solution to the problem.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Remedial Action Plan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9CAB18-A4E1-4022-B72F-173C6F882CA0}"/>
              </a:ext>
            </a:extLst>
          </p:cNvPr>
          <p:cNvCxnSpPr/>
          <p:nvPr/>
        </p:nvCxnSpPr>
        <p:spPr>
          <a:xfrm>
            <a:off x="4856205" y="1810491"/>
            <a:ext cx="6623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FD2B3D-016E-4794-AB6A-F44A78B3DC88}"/>
              </a:ext>
            </a:extLst>
          </p:cNvPr>
          <p:cNvCxnSpPr>
            <a:cxnSpLocks/>
          </p:cNvCxnSpPr>
          <p:nvPr/>
        </p:nvCxnSpPr>
        <p:spPr>
          <a:xfrm>
            <a:off x="4732637" y="4998082"/>
            <a:ext cx="6734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BEB2DC-249E-407D-BB9F-2382E601ED6C}"/>
              </a:ext>
            </a:extLst>
          </p:cNvPr>
          <p:cNvCxnSpPr>
            <a:cxnSpLocks/>
          </p:cNvCxnSpPr>
          <p:nvPr/>
        </p:nvCxnSpPr>
        <p:spPr>
          <a:xfrm flipV="1">
            <a:off x="11467070" y="1810491"/>
            <a:ext cx="0" cy="3187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2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0B5937-E60E-4BC2-9EF8-39335462AB59}"/>
              </a:ext>
            </a:extLst>
          </p:cNvPr>
          <p:cNvSpPr/>
          <p:nvPr/>
        </p:nvSpPr>
        <p:spPr>
          <a:xfrm>
            <a:off x="314133" y="136526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+mj-cs"/>
              </a:rPr>
              <a:t>About WHWB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F63EB1-B096-47D5-B38F-2E7D71B0E872}"/>
              </a:ext>
            </a:extLst>
          </p:cNvPr>
          <p:cNvSpPr/>
          <p:nvPr/>
        </p:nvSpPr>
        <p:spPr>
          <a:xfrm>
            <a:off x="121297" y="1103565"/>
            <a:ext cx="5859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Workplace Health Without Borders’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vision is </a:t>
            </a: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 world where workers, their families and communities do not get ill because of their work.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Our mission is </a:t>
            </a:r>
            <a:r>
              <a:rPr lang="en-GB" sz="2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to prevent work-related disease around the world through shared expertise, knowledge and skills.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C49688-8D8B-45F6-BFE6-EB3F5815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E485C-C713-4D27-BEC6-512AC7CE9D65}" type="slidenum">
              <a:rPr lang="en-CA" smtClean="0">
                <a:solidFill>
                  <a:srgbClr val="002060"/>
                </a:solidFill>
              </a:rPr>
              <a:pPr/>
              <a:t>14</a:t>
            </a:fld>
            <a:endParaRPr lang="en-CA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DD1F52-93D9-45A6-9E95-D9EC2F052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65" y="3233813"/>
            <a:ext cx="1987851" cy="1985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C7058-2996-4605-AE3A-E2343E0B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08" y="5282695"/>
            <a:ext cx="3962400" cy="143878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3171BEF-F205-412A-B554-CD5FD21A34A1}"/>
              </a:ext>
            </a:extLst>
          </p:cNvPr>
          <p:cNvSpPr txBox="1">
            <a:spLocks noChangeArrowheads="1"/>
          </p:cNvSpPr>
          <p:nvPr/>
        </p:nvSpPr>
        <p:spPr>
          <a:xfrm>
            <a:off x="6476458" y="1149851"/>
            <a:ext cx="4077479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A94A"/>
              </a:buClr>
              <a:defRPr/>
            </a:pPr>
            <a:r>
              <a:rPr lang="en-US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A non-profit international organization  </a:t>
            </a:r>
          </a:p>
          <a:p>
            <a:pPr>
              <a:lnSpc>
                <a:spcPct val="150000"/>
              </a:lnSpc>
              <a:buClr>
                <a:srgbClr val="FFA94A"/>
              </a:buClr>
              <a:defRPr/>
            </a:pPr>
            <a:r>
              <a:rPr lang="en-US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Registered as a charity in Canada</a:t>
            </a:r>
          </a:p>
          <a:p>
            <a:pPr>
              <a:buClr>
                <a:srgbClr val="FFA94A"/>
              </a:buClr>
              <a:defRPr/>
            </a:pPr>
            <a:r>
              <a:rPr lang="en-US" sz="2900" dirty="0">
                <a:solidFill>
                  <a:srgbClr val="002060"/>
                </a:solidFill>
                <a:latin typeface="Century Gothic" panose="020B0502020202020204" pitchFamily="34" charset="0"/>
              </a:rPr>
              <a:t>Engages  volunteers to address workplace health issues around the world</a:t>
            </a:r>
          </a:p>
          <a:p>
            <a:pPr marL="914377" lvl="2" indent="0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D471C6-ACD9-4A32-904E-1B9CDB463D43}"/>
              </a:ext>
            </a:extLst>
          </p:cNvPr>
          <p:cNvCxnSpPr/>
          <p:nvPr/>
        </p:nvCxnSpPr>
        <p:spPr>
          <a:xfrm>
            <a:off x="6096000" y="1103563"/>
            <a:ext cx="0" cy="484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68A1D0-0470-4BC7-BB20-F50093DEE65A}"/>
              </a:ext>
            </a:extLst>
          </p:cNvPr>
          <p:cNvSpPr txBox="1">
            <a:spLocks/>
          </p:cNvSpPr>
          <p:nvPr/>
        </p:nvSpPr>
        <p:spPr>
          <a:xfrm>
            <a:off x="6476457" y="4197941"/>
            <a:ext cx="530212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tabLst>
                <a:tab pos="1596985" algn="l"/>
              </a:tabLst>
            </a:pP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Join WHWB: </a:t>
            </a: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www.whwb.org</a:t>
            </a: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Clr>
                <a:schemeClr val="accent6"/>
              </a:buClr>
              <a:tabLst>
                <a:tab pos="1596985" algn="l"/>
              </a:tabLst>
            </a:pP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Volunteer - we need help with projects, communications, fundraising</a:t>
            </a:r>
          </a:p>
          <a:p>
            <a:pPr>
              <a:buClr>
                <a:schemeClr val="accent6"/>
              </a:buClr>
              <a:tabLst>
                <a:tab pos="1596985" algn="l"/>
              </a:tabLst>
            </a:pP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Participate in our monthly teleconferences</a:t>
            </a:r>
          </a:p>
          <a:p>
            <a:pPr>
              <a:buClr>
                <a:schemeClr val="accent6"/>
              </a:buClr>
              <a:tabLst>
                <a:tab pos="1596985" algn="l"/>
              </a:tabLst>
            </a:pP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email: </a:t>
            </a: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info@whwb.org</a:t>
            </a:r>
            <a:r>
              <a:rPr lang="en-CA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AA5A82-0A04-45E6-BD0B-F907975DA0CA}"/>
              </a:ext>
            </a:extLst>
          </p:cNvPr>
          <p:cNvCxnSpPr>
            <a:cxnSpLocks/>
          </p:cNvCxnSpPr>
          <p:nvPr/>
        </p:nvCxnSpPr>
        <p:spPr>
          <a:xfrm flipH="1">
            <a:off x="6305551" y="3893051"/>
            <a:ext cx="461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0B5937-E60E-4BC2-9EF8-39335462AB59}"/>
              </a:ext>
            </a:extLst>
          </p:cNvPr>
          <p:cNvSpPr/>
          <p:nvPr/>
        </p:nvSpPr>
        <p:spPr>
          <a:xfrm>
            <a:off x="4515430" y="2533736"/>
            <a:ext cx="3619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593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5495731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Outline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792B1-6CAD-4555-9783-01D3D2036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754" y="5807981"/>
            <a:ext cx="1427247" cy="1050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40781F-4B94-4BBD-8431-66C8F34CB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102" y="5807984"/>
            <a:ext cx="1419652" cy="10469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911A75-6F1C-485A-B169-FA2FC61FC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277" y="5328707"/>
            <a:ext cx="1161824" cy="152626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658083BD-9B6E-4414-B056-95192BF512E1}"/>
              </a:ext>
            </a:extLst>
          </p:cNvPr>
          <p:cNvSpPr txBox="1">
            <a:spLocks noChangeArrowheads="1"/>
          </p:cNvSpPr>
          <p:nvPr/>
        </p:nvSpPr>
        <p:spPr>
          <a:xfrm>
            <a:off x="899275" y="1134327"/>
            <a:ext cx="9865479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Overview of Occupational Hygiene Definition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OHS – Conceptual Approach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The Culture Change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Bridging the Gap in Supporting OHS Decision Making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Identifying the OHS Hazards and Risks 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Structure the Problem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Looking for Solution 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The Act of Making Decision</a:t>
            </a:r>
          </a:p>
          <a:p>
            <a:pPr lvl="1"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Implementing, Monitoring and Feedback</a:t>
            </a:r>
          </a:p>
          <a:p>
            <a:pPr marL="457200" lvl="1" indent="0">
              <a:lnSpc>
                <a:spcPct val="100000"/>
              </a:lnSpc>
              <a:buClr>
                <a:srgbClr val="FFA94A"/>
              </a:buClr>
              <a:buNone/>
              <a:defRPr/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9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F433B-E21F-4548-A53F-8D8E37994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45" b="-1"/>
          <a:stretch/>
        </p:blipFill>
        <p:spPr>
          <a:xfrm>
            <a:off x="48944" y="577424"/>
            <a:ext cx="5343840" cy="4344064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6A340AF0-C7DD-4D9D-B0F7-E01ABF05D365}"/>
              </a:ext>
            </a:extLst>
          </p:cNvPr>
          <p:cNvSpPr txBox="1">
            <a:spLocks noChangeArrowheads="1"/>
          </p:cNvSpPr>
          <p:nvPr/>
        </p:nvSpPr>
        <p:spPr>
          <a:xfrm>
            <a:off x="5682343" y="889831"/>
            <a:ext cx="6403948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A94A"/>
              </a:buClr>
              <a:buNone/>
              <a:defRPr/>
            </a:pP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Occupational Hygiene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is the science/art associated with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Anticipation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Recognition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Evaluation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Control </a:t>
            </a:r>
          </a:p>
          <a:p>
            <a:pPr marL="0" indent="0">
              <a:lnSpc>
                <a:spcPct val="100000"/>
              </a:lnSpc>
              <a:buClr>
                <a:srgbClr val="FFA94A"/>
              </a:buClr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Of those risk factors that may affect health and well being of individuals at work or in the community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5495731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Occupational Hygiene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792B1-6CAD-4555-9783-01D3D2036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754" y="5807981"/>
            <a:ext cx="1427247" cy="1050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40781F-4B94-4BBD-8431-66C8F34CB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102" y="5807984"/>
            <a:ext cx="1419652" cy="10469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911A75-6F1C-485A-B169-FA2FC61FC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277" y="5328707"/>
            <a:ext cx="1161824" cy="15262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4E543B-E60F-4140-87A5-02FBAD33952D}"/>
              </a:ext>
            </a:extLst>
          </p:cNvPr>
          <p:cNvSpPr txBox="1"/>
          <p:nvPr/>
        </p:nvSpPr>
        <p:spPr>
          <a:xfrm>
            <a:off x="326571" y="6422873"/>
            <a:ext cx="463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http://www.ilocis.org/documents/chpt30e.htm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51" y="132586"/>
            <a:ext cx="6424050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The Conceptual Approach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CE3DAD-F1E2-4268-BB6C-697C9A92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06" y="777313"/>
            <a:ext cx="8229834" cy="5037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2B2AD4-95DE-4694-9A09-019803B1A4EB}"/>
              </a:ext>
            </a:extLst>
          </p:cNvPr>
          <p:cNvSpPr/>
          <p:nvPr/>
        </p:nvSpPr>
        <p:spPr>
          <a:xfrm>
            <a:off x="569392" y="6356082"/>
            <a:ext cx="3052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Reference: ohsbok.org.au/wp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7CD885-CC5B-461A-BB2F-ED379AD03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" y="1"/>
            <a:ext cx="1218880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0B5937-E60E-4BC2-9EF8-39335462AB59}"/>
              </a:ext>
            </a:extLst>
          </p:cNvPr>
          <p:cNvSpPr/>
          <p:nvPr/>
        </p:nvSpPr>
        <p:spPr>
          <a:xfrm>
            <a:off x="7453487" y="3890500"/>
            <a:ext cx="4200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11002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7CD885-CC5B-461A-BB2F-ED379AD03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" y="1"/>
            <a:ext cx="1218880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0B5937-E60E-4BC2-9EF8-39335462AB59}"/>
              </a:ext>
            </a:extLst>
          </p:cNvPr>
          <p:cNvSpPr/>
          <p:nvPr/>
        </p:nvSpPr>
        <p:spPr>
          <a:xfrm>
            <a:off x="7705723" y="2044005"/>
            <a:ext cx="3520516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Half Empty 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or </a:t>
            </a:r>
          </a:p>
          <a:p>
            <a:pPr algn="ctr"/>
            <a:endParaRPr lang="en-GB" sz="10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Half Full?</a:t>
            </a:r>
          </a:p>
        </p:txBody>
      </p:sp>
    </p:spTree>
    <p:extLst>
      <p:ext uri="{BB962C8B-B14F-4D97-AF65-F5344CB8AC3E}">
        <p14:creationId xmlns:p14="http://schemas.microsoft.com/office/powerpoint/2010/main" val="30686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0B5937-E60E-4BC2-9EF8-39335462AB59}"/>
              </a:ext>
            </a:extLst>
          </p:cNvPr>
          <p:cNvSpPr/>
          <p:nvPr/>
        </p:nvSpPr>
        <p:spPr>
          <a:xfrm>
            <a:off x="7705723" y="2044005"/>
            <a:ext cx="3520516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Half Empty </a:t>
            </a:r>
          </a:p>
          <a:p>
            <a:pPr algn="ctr"/>
            <a:endParaRPr lang="en-GB" sz="36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or </a:t>
            </a:r>
          </a:p>
          <a:p>
            <a:pPr algn="ctr"/>
            <a:endParaRPr lang="en-GB" sz="1000" b="1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Half Full?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E8D0DE-FB4E-4377-8E04-28F510DF7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00"/>
          <a:stretch/>
        </p:blipFill>
        <p:spPr>
          <a:xfrm>
            <a:off x="113219" y="1072896"/>
            <a:ext cx="11965561" cy="5632704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1FF6C375-BEAF-410A-90D1-911FC7BFF41D}"/>
              </a:ext>
            </a:extLst>
          </p:cNvPr>
          <p:cNvSpPr txBox="1">
            <a:spLocks/>
          </p:cNvSpPr>
          <p:nvPr/>
        </p:nvSpPr>
        <p:spPr>
          <a:xfrm>
            <a:off x="186612" y="252507"/>
            <a:ext cx="5495731" cy="52480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…About Culture Change</a:t>
            </a:r>
          </a:p>
        </p:txBody>
      </p:sp>
    </p:spTree>
    <p:extLst>
      <p:ext uri="{BB962C8B-B14F-4D97-AF65-F5344CB8AC3E}">
        <p14:creationId xmlns:p14="http://schemas.microsoft.com/office/powerpoint/2010/main" val="15458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5495731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Bridge the Gaps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9FEC59-50CB-44E6-A490-3703D69D0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639563"/>
              </p:ext>
            </p:extLst>
          </p:nvPr>
        </p:nvGraphicFramePr>
        <p:xfrm>
          <a:off x="1629664" y="1158240"/>
          <a:ext cx="8489696" cy="500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99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38BC347-DCDB-408C-A18D-75E2B3A6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2" y="252507"/>
            <a:ext cx="6523107" cy="52480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Identify the OHS Hazards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F6241-208F-4614-9B3F-D422D225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71630"/>
            <a:ext cx="3191253" cy="256215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3F6CC72-F635-4685-9F1B-016963449803}"/>
              </a:ext>
            </a:extLst>
          </p:cNvPr>
          <p:cNvSpPr txBox="1">
            <a:spLocks noChangeArrowheads="1"/>
          </p:cNvSpPr>
          <p:nvPr/>
        </p:nvSpPr>
        <p:spPr>
          <a:xfrm>
            <a:off x="3448165" y="1451922"/>
            <a:ext cx="8116871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Business objectives and Occupational Hygiene </a:t>
            </a: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Gaps in monitoring. Looking at the problem in terms of goals and barriers can offer an effective way of defining many problems. </a:t>
            </a:r>
          </a:p>
          <a:p>
            <a:pPr marL="0" indent="0">
              <a:lnSpc>
                <a:spcPct val="100000"/>
              </a:lnSpc>
              <a:buClr>
                <a:srgbClr val="FFA94A"/>
              </a:buClr>
              <a:buNone/>
              <a:defRPr/>
            </a:pPr>
            <a:endParaRPr lang="en-US" sz="23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Besides it helps in splitting bigger problems into smaller ones or manageable sub-problems. </a:t>
            </a:r>
          </a:p>
          <a:p>
            <a:pPr marL="0" indent="0">
              <a:lnSpc>
                <a:spcPct val="100000"/>
              </a:lnSpc>
              <a:buClr>
                <a:srgbClr val="FFA94A"/>
              </a:buClr>
              <a:buNone/>
              <a:defRPr/>
            </a:pPr>
            <a:endParaRPr lang="en-US" sz="23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Clr>
                <a:srgbClr val="FFA94A"/>
              </a:buClr>
              <a:defRPr/>
            </a:pPr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Sometimes it will become apparent that what seems to be a single problem, is more of a series of sub-problems.</a:t>
            </a:r>
          </a:p>
          <a:p>
            <a:pPr marL="914377" lvl="2" indent="0">
              <a:buNone/>
            </a:pPr>
            <a:endParaRPr lang="en-US" sz="2300" dirty="0">
              <a:solidFill>
                <a:srgbClr val="00206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F65555-9B4B-4F21-BD04-0E073E153C84}"/>
              </a:ext>
            </a:extLst>
          </p:cNvPr>
          <p:cNvCxnSpPr>
            <a:cxnSpLocks/>
          </p:cNvCxnSpPr>
          <p:nvPr/>
        </p:nvCxnSpPr>
        <p:spPr>
          <a:xfrm>
            <a:off x="5029199" y="1415074"/>
            <a:ext cx="6623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CD4AFA-8D23-4683-B8A0-3F5DF8E32E1C}"/>
              </a:ext>
            </a:extLst>
          </p:cNvPr>
          <p:cNvCxnSpPr>
            <a:cxnSpLocks/>
          </p:cNvCxnSpPr>
          <p:nvPr/>
        </p:nvCxnSpPr>
        <p:spPr>
          <a:xfrm>
            <a:off x="4905631" y="6128951"/>
            <a:ext cx="6734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19E035-B8D9-46B2-AF51-65625B76AD9B}"/>
              </a:ext>
            </a:extLst>
          </p:cNvPr>
          <p:cNvCxnSpPr>
            <a:cxnSpLocks/>
          </p:cNvCxnSpPr>
          <p:nvPr/>
        </p:nvCxnSpPr>
        <p:spPr>
          <a:xfrm flipV="1">
            <a:off x="11640064" y="1415075"/>
            <a:ext cx="0" cy="4713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4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554</Words>
  <Application>Microsoft Office PowerPoint</Application>
  <PresentationFormat>Widescreen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Occupational Hygiene factors that support decision-making in Occupational Safety and Health Management.</vt:lpstr>
      <vt:lpstr>Outline</vt:lpstr>
      <vt:lpstr>Occupational Hygiene</vt:lpstr>
      <vt:lpstr>The Conceptual Approach</vt:lpstr>
      <vt:lpstr>PowerPoint-presentasjon</vt:lpstr>
      <vt:lpstr>PowerPoint-presentasjon</vt:lpstr>
      <vt:lpstr>PowerPoint-presentasjon</vt:lpstr>
      <vt:lpstr>Bridge the Gaps</vt:lpstr>
      <vt:lpstr>Identify the OHS Hazards</vt:lpstr>
      <vt:lpstr>Structure an Document it – The role of Risk Assessment</vt:lpstr>
      <vt:lpstr>Creating the solution</vt:lpstr>
      <vt:lpstr>Decision Making</vt:lpstr>
      <vt:lpstr>Implement, Track, Feedback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of Occupational Hygiene factors that support decision-making in Occupational Safety and Health Management.</dc:title>
  <dc:creator>Awosanya, Bayo D SPDC-UPC/G/SC</dc:creator>
  <cp:lastModifiedBy>Abdilly-PC</cp:lastModifiedBy>
  <cp:revision>44</cp:revision>
  <dcterms:created xsi:type="dcterms:W3CDTF">2020-07-25T05:01:10Z</dcterms:created>
  <dcterms:modified xsi:type="dcterms:W3CDTF">2020-07-27T17:05:00Z</dcterms:modified>
</cp:coreProperties>
</file>